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23"/>
  </p:notesMasterIdLst>
  <p:sldIdLst>
    <p:sldId id="256" r:id="rId2"/>
    <p:sldId id="267" r:id="rId3"/>
    <p:sldId id="257" r:id="rId4"/>
    <p:sldId id="259" r:id="rId5"/>
    <p:sldId id="258" r:id="rId6"/>
    <p:sldId id="272" r:id="rId7"/>
    <p:sldId id="261" r:id="rId8"/>
    <p:sldId id="277" r:id="rId9"/>
    <p:sldId id="274" r:id="rId10"/>
    <p:sldId id="275" r:id="rId11"/>
    <p:sldId id="276" r:id="rId12"/>
    <p:sldId id="270" r:id="rId13"/>
    <p:sldId id="268" r:id="rId14"/>
    <p:sldId id="269" r:id="rId15"/>
    <p:sldId id="271" r:id="rId16"/>
    <p:sldId id="273" r:id="rId17"/>
    <p:sldId id="260" r:id="rId18"/>
    <p:sldId id="264" r:id="rId19"/>
    <p:sldId id="263" r:id="rId20"/>
    <p:sldId id="265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49"/>
    <p:restoredTop sz="57622"/>
  </p:normalViewPr>
  <p:slideViewPr>
    <p:cSldViewPr snapToGrid="0" snapToObjects="1">
      <p:cViewPr varScale="1">
        <p:scale>
          <a:sx n="55" d="100"/>
          <a:sy n="55" d="100"/>
        </p:scale>
        <p:origin x="192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72306-89EF-E940-981D-1E03A4211175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0E48D-9FFD-8145-8C7B-3B34C38FEE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40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Serious Crimes – Requires Mobilization of Multiple Units</a:t>
            </a:r>
          </a:p>
          <a:p>
            <a:endParaRPr lang="en-US" dirty="0"/>
          </a:p>
          <a:p>
            <a:r>
              <a:rPr lang="en-US" dirty="0"/>
              <a:t>Help better prioritize the deployment of resources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Budgeting, Hiring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0E48D-9FFD-8145-8C7B-3B34C38FEE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881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Future Work:</a:t>
            </a:r>
          </a:p>
          <a:p>
            <a:r>
              <a:rPr lang="en-US" dirty="0"/>
              <a:t>District-Based Analysis – see which district the model works especially well 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Time series analysis to predict trend in crime activity by district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better information from SFPD, we can definitely create a model that performs better than randomly guessing (50%) </a:t>
            </a:r>
          </a:p>
          <a:p>
            <a:pPr marL="171450" indent="-171450">
              <a:buFontTx/>
              <a:buChar char="-"/>
            </a:pPr>
            <a:r>
              <a:rPr lang="en-US" dirty="0"/>
              <a:t>Clarification on Description would be very helpful &gt; better classification of the crimes, and perhaps have more than 3 classes.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Domain Knowledge / Recent Trends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0E48D-9FFD-8145-8C7B-3B34C38FEE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8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0E48D-9FFD-8145-8C7B-3B34C38FEE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25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0E48D-9FFD-8145-8C7B-3B34C38FEE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64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Categorical Features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1 – Serious &amp; Violent, High Priority</a:t>
            </a:r>
            <a:br>
              <a:rPr lang="en-US" dirty="0"/>
            </a:br>
            <a:r>
              <a:rPr lang="en-US" dirty="0"/>
              <a:t>Level 2 – Potential to Escalate</a:t>
            </a:r>
            <a:br>
              <a:rPr lang="en-US" dirty="0"/>
            </a:br>
            <a:r>
              <a:rPr lang="en-US" dirty="0"/>
              <a:t>Level 3 - Non-Violent, Low Priority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0E48D-9FFD-8145-8C7B-3B34C38FEE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26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 Category Features</a:t>
            </a:r>
          </a:p>
          <a:p>
            <a:r>
              <a:rPr lang="en-US" dirty="0"/>
              <a:t>950 Descriptions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Level 1 – Serious &amp; Violent, High Priority</a:t>
            </a:r>
            <a:br>
              <a:rPr lang="en-US" dirty="0"/>
            </a:br>
            <a:r>
              <a:rPr lang="en-US" dirty="0"/>
              <a:t>Level 2 – Potential to Escalate</a:t>
            </a:r>
            <a:br>
              <a:rPr lang="en-US" dirty="0"/>
            </a:br>
            <a:r>
              <a:rPr lang="en-US" dirty="0"/>
              <a:t>Level 3 - Non-Violent, Low Priority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0E48D-9FFD-8145-8C7B-3B34C38FEE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50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Balanced weight vs.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0E48D-9FFD-8145-8C7B-3B34C38FEE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77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makes sense, because most of the time, there is not going to be a shootout or bank robbery. </a:t>
            </a:r>
          </a:p>
          <a:p>
            <a:r>
              <a:rPr lang="en-US" dirty="0"/>
              <a:t>Most 9-11 (non-medical) calls are going to be after the fact, or just require a police report rather than police officers being there.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0E48D-9FFD-8145-8C7B-3B34C38FEE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75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After Resampling with SMOTE and ADASYN  &gt; better fitted model</a:t>
            </a:r>
          </a:p>
          <a:p>
            <a:r>
              <a:rPr lang="en-US" dirty="0"/>
              <a:t>(</a:t>
            </a:r>
            <a:r>
              <a:rPr lang="en-US" dirty="0" err="1"/>
              <a:t>Adasyn</a:t>
            </a:r>
            <a:r>
              <a:rPr lang="en-US" dirty="0"/>
              <a:t> didn’t make a whole lot of difference)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0E48D-9FFD-8145-8C7B-3B34C38FEE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096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Human Trafficking was defined as Class 2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After running all the models with 3 classes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Resampling vs No-Resampling vs Arbitrary Weighting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0E48D-9FFD-8145-8C7B-3B34C38FEE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07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the 2-class models, it performs consistently better than randomly guessing</a:t>
            </a:r>
          </a:p>
          <a:p>
            <a:endParaRPr lang="en-US" dirty="0"/>
          </a:p>
          <a:p>
            <a:r>
              <a:rPr lang="en-US" dirty="0"/>
              <a:t>HOWEVER, given the limited information from this data, the fact that this model was able to predict class 1 crimes with &gt; 50% recall,  accuracy… is not bad</a:t>
            </a:r>
          </a:p>
          <a:p>
            <a:endParaRPr lang="en-US" dirty="0"/>
          </a:p>
          <a:p>
            <a:r>
              <a:rPr lang="en-US" dirty="0"/>
              <a:t>With better information from SFPD, we can definitely create a better model</a:t>
            </a:r>
          </a:p>
          <a:p>
            <a:endParaRPr lang="en-US" dirty="0"/>
          </a:p>
          <a:p>
            <a:r>
              <a:rPr lang="en-US" dirty="0"/>
              <a:t>EX. Stolen Auto Mobile by district and time</a:t>
            </a:r>
          </a:p>
          <a:p>
            <a:endParaRPr lang="en-US" dirty="0"/>
          </a:p>
          <a:p>
            <a:r>
              <a:rPr lang="en-US" dirty="0"/>
              <a:t>Tier Classes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30E48D-9FFD-8145-8C7B-3B34C38FEE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30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10/29/18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10/29/18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10/29/18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10/29/18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fchronicle.com/bayarea/article/SF-mayor-proposes-hiring-hundreds-of-new-police-12914231.php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DE033-0C86-4642-A42E-3480555E6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SK-Learn Files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CA9E49-A28C-C442-A8D7-54ACE9BC19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Sniffing Crime with Data Science</a:t>
            </a:r>
          </a:p>
        </p:txBody>
      </p:sp>
    </p:spTree>
    <p:extLst>
      <p:ext uri="{BB962C8B-B14F-4D97-AF65-F5344CB8AC3E}">
        <p14:creationId xmlns:p14="http://schemas.microsoft.com/office/powerpoint/2010/main" val="245355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C7AC06-C392-9345-8999-4A1EE74B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2487297"/>
            <a:ext cx="5574900" cy="37031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4E7921-8CEE-0149-8E82-600236AC9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– 2 classes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BD718D-4D03-134B-AE2F-6C9DBDBC1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3035" y="5107777"/>
            <a:ext cx="1920608" cy="421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9300"/>
                </a:solidFill>
              </a:rPr>
              <a:t>AUC = .57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47A82D-C9A7-D84B-AF69-4068B5336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215155"/>
              </p:ext>
            </p:extLst>
          </p:nvPr>
        </p:nvGraphicFramePr>
        <p:xfrm>
          <a:off x="6657545" y="2806251"/>
          <a:ext cx="5024688" cy="1693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172">
                  <a:extLst>
                    <a:ext uri="{9D8B030D-6E8A-4147-A177-3AD203B41FA5}">
                      <a16:colId xmlns:a16="http://schemas.microsoft.com/office/drawing/2014/main" val="688490011"/>
                    </a:ext>
                  </a:extLst>
                </a:gridCol>
                <a:gridCol w="1256172">
                  <a:extLst>
                    <a:ext uri="{9D8B030D-6E8A-4147-A177-3AD203B41FA5}">
                      <a16:colId xmlns:a16="http://schemas.microsoft.com/office/drawing/2014/main" val="313194033"/>
                    </a:ext>
                  </a:extLst>
                </a:gridCol>
                <a:gridCol w="1256172">
                  <a:extLst>
                    <a:ext uri="{9D8B030D-6E8A-4147-A177-3AD203B41FA5}">
                      <a16:colId xmlns:a16="http://schemas.microsoft.com/office/drawing/2014/main" val="3724954681"/>
                    </a:ext>
                  </a:extLst>
                </a:gridCol>
                <a:gridCol w="1256172">
                  <a:extLst>
                    <a:ext uri="{9D8B030D-6E8A-4147-A177-3AD203B41FA5}">
                      <a16:colId xmlns:a16="http://schemas.microsoft.com/office/drawing/2014/main" val="1675556038"/>
                    </a:ext>
                  </a:extLst>
                </a:gridCol>
              </a:tblGrid>
              <a:tr h="676934">
                <a:tc>
                  <a:txBody>
                    <a:bodyPr/>
                    <a:lstStyle/>
                    <a:p>
                      <a:r>
                        <a:rPr lang="en-US" dirty="0"/>
                        <a:t>Crime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844809"/>
                  </a:ext>
                </a:extLst>
              </a:tr>
              <a:tr h="50822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425946"/>
                  </a:ext>
                </a:extLst>
              </a:tr>
              <a:tr h="50822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65689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DFEF09-6925-E444-940E-077F88CA528A}"/>
              </a:ext>
            </a:extLst>
          </p:cNvPr>
          <p:cNvSpPr txBox="1">
            <a:spLocks/>
          </p:cNvSpPr>
          <p:nvPr/>
        </p:nvSpPr>
        <p:spPr>
          <a:xfrm>
            <a:off x="6657545" y="4737132"/>
            <a:ext cx="3079007" cy="581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Accuracy = .552</a:t>
            </a: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995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7921-8CEE-0149-8E82-600236AC9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Adaboost</a:t>
            </a:r>
            <a:r>
              <a:rPr lang="en-US" dirty="0"/>
              <a:t> – 2 classes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47A82D-C9A7-D84B-AF69-4068B5336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085140"/>
              </p:ext>
            </p:extLst>
          </p:nvPr>
        </p:nvGraphicFramePr>
        <p:xfrm>
          <a:off x="6657545" y="2806251"/>
          <a:ext cx="5024688" cy="1693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172">
                  <a:extLst>
                    <a:ext uri="{9D8B030D-6E8A-4147-A177-3AD203B41FA5}">
                      <a16:colId xmlns:a16="http://schemas.microsoft.com/office/drawing/2014/main" val="688490011"/>
                    </a:ext>
                  </a:extLst>
                </a:gridCol>
                <a:gridCol w="1256172">
                  <a:extLst>
                    <a:ext uri="{9D8B030D-6E8A-4147-A177-3AD203B41FA5}">
                      <a16:colId xmlns:a16="http://schemas.microsoft.com/office/drawing/2014/main" val="313194033"/>
                    </a:ext>
                  </a:extLst>
                </a:gridCol>
                <a:gridCol w="1256172">
                  <a:extLst>
                    <a:ext uri="{9D8B030D-6E8A-4147-A177-3AD203B41FA5}">
                      <a16:colId xmlns:a16="http://schemas.microsoft.com/office/drawing/2014/main" val="3724954681"/>
                    </a:ext>
                  </a:extLst>
                </a:gridCol>
                <a:gridCol w="1256172">
                  <a:extLst>
                    <a:ext uri="{9D8B030D-6E8A-4147-A177-3AD203B41FA5}">
                      <a16:colId xmlns:a16="http://schemas.microsoft.com/office/drawing/2014/main" val="1675556038"/>
                    </a:ext>
                  </a:extLst>
                </a:gridCol>
              </a:tblGrid>
              <a:tr h="676934">
                <a:tc>
                  <a:txBody>
                    <a:bodyPr/>
                    <a:lstStyle/>
                    <a:p>
                      <a:r>
                        <a:rPr lang="en-US" dirty="0"/>
                        <a:t>Crime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844809"/>
                  </a:ext>
                </a:extLst>
              </a:tr>
              <a:tr h="50822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425946"/>
                  </a:ext>
                </a:extLst>
              </a:tr>
              <a:tr h="50822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65689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DFEF09-6925-E444-940E-077F88CA528A}"/>
              </a:ext>
            </a:extLst>
          </p:cNvPr>
          <p:cNvSpPr txBox="1">
            <a:spLocks/>
          </p:cNvSpPr>
          <p:nvPr/>
        </p:nvSpPr>
        <p:spPr>
          <a:xfrm>
            <a:off x="6657545" y="4737132"/>
            <a:ext cx="3079007" cy="581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Accuracy = .552</a:t>
            </a: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76D78B-8515-8345-86ED-96DF61058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78" y="2675964"/>
            <a:ext cx="5464208" cy="364732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1DEDC83-7C90-EE44-9236-9C8F5FB58EB6}"/>
              </a:ext>
            </a:extLst>
          </p:cNvPr>
          <p:cNvSpPr txBox="1">
            <a:spLocks/>
          </p:cNvSpPr>
          <p:nvPr/>
        </p:nvSpPr>
        <p:spPr>
          <a:xfrm>
            <a:off x="4425878" y="5200358"/>
            <a:ext cx="1920608" cy="421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b="1" dirty="0">
                <a:solidFill>
                  <a:srgbClr val="FF9300"/>
                </a:solidFill>
              </a:rPr>
              <a:t>AUC = .56</a:t>
            </a: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77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E7921-8CEE-0149-8E82-600236AC9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– 2 classes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28BE88-F67E-8348-AC9E-CF5474386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29" y="2262517"/>
            <a:ext cx="5870516" cy="403947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EBD718D-4D03-134B-AE2F-6C9DBDBC1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6937" y="5043360"/>
            <a:ext cx="1920608" cy="4212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FF9300"/>
                </a:solidFill>
              </a:rPr>
              <a:t>AUC = .56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C47A82D-C9A7-D84B-AF69-4068B5336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358623"/>
              </p:ext>
            </p:extLst>
          </p:nvPr>
        </p:nvGraphicFramePr>
        <p:xfrm>
          <a:off x="6657545" y="2806251"/>
          <a:ext cx="5024688" cy="1693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6172">
                  <a:extLst>
                    <a:ext uri="{9D8B030D-6E8A-4147-A177-3AD203B41FA5}">
                      <a16:colId xmlns:a16="http://schemas.microsoft.com/office/drawing/2014/main" val="688490011"/>
                    </a:ext>
                  </a:extLst>
                </a:gridCol>
                <a:gridCol w="1256172">
                  <a:extLst>
                    <a:ext uri="{9D8B030D-6E8A-4147-A177-3AD203B41FA5}">
                      <a16:colId xmlns:a16="http://schemas.microsoft.com/office/drawing/2014/main" val="313194033"/>
                    </a:ext>
                  </a:extLst>
                </a:gridCol>
                <a:gridCol w="1256172">
                  <a:extLst>
                    <a:ext uri="{9D8B030D-6E8A-4147-A177-3AD203B41FA5}">
                      <a16:colId xmlns:a16="http://schemas.microsoft.com/office/drawing/2014/main" val="3724954681"/>
                    </a:ext>
                  </a:extLst>
                </a:gridCol>
                <a:gridCol w="1256172">
                  <a:extLst>
                    <a:ext uri="{9D8B030D-6E8A-4147-A177-3AD203B41FA5}">
                      <a16:colId xmlns:a16="http://schemas.microsoft.com/office/drawing/2014/main" val="1675556038"/>
                    </a:ext>
                  </a:extLst>
                </a:gridCol>
              </a:tblGrid>
              <a:tr h="676934">
                <a:tc>
                  <a:txBody>
                    <a:bodyPr/>
                    <a:lstStyle/>
                    <a:p>
                      <a:r>
                        <a:rPr lang="en-US" dirty="0"/>
                        <a:t>Crime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844809"/>
                  </a:ext>
                </a:extLst>
              </a:tr>
              <a:tr h="50822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425946"/>
                  </a:ext>
                </a:extLst>
              </a:tr>
              <a:tr h="50822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65689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EDFEF09-6925-E444-940E-077F88CA528A}"/>
              </a:ext>
            </a:extLst>
          </p:cNvPr>
          <p:cNvSpPr txBox="1">
            <a:spLocks/>
          </p:cNvSpPr>
          <p:nvPr/>
        </p:nvSpPr>
        <p:spPr>
          <a:xfrm>
            <a:off x="6657545" y="4737132"/>
            <a:ext cx="3079007" cy="581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Accuracy = .539</a:t>
            </a:r>
          </a:p>
          <a:p>
            <a:pPr marL="0" indent="0">
              <a:buFont typeface="Wingdings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96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FC613-BB06-0C49-A876-40DA90EE4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081E7-4D49-9F48-8AC5-6C0A6EBCF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97962"/>
            <a:ext cx="10058400" cy="4050792"/>
          </a:xfrm>
        </p:spPr>
        <p:txBody>
          <a:bodyPr>
            <a:normAutofit/>
          </a:bodyPr>
          <a:lstStyle/>
          <a:p>
            <a:r>
              <a:rPr lang="en-US" sz="3600" dirty="0"/>
              <a:t>Defining Crime Classes</a:t>
            </a:r>
          </a:p>
          <a:p>
            <a:r>
              <a:rPr lang="en-US" sz="3600" dirty="0"/>
              <a:t>Redrawing Boundaries</a:t>
            </a:r>
          </a:p>
          <a:p>
            <a:pPr marL="0" indent="0">
              <a:buNone/>
            </a:pP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2370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FC613-BB06-0C49-A876-40DA90EE4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081E7-4D49-9F48-8AC5-6C0A6EBCF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District x Time Series Analysis</a:t>
            </a:r>
          </a:p>
          <a:p>
            <a:r>
              <a:rPr lang="en-US" sz="3600" dirty="0"/>
              <a:t>Input from SFPD </a:t>
            </a:r>
          </a:p>
          <a:p>
            <a:r>
              <a:rPr lang="en-US" sz="3600" dirty="0"/>
              <a:t>Geo Location to identify Clusters </a:t>
            </a:r>
          </a:p>
        </p:txBody>
      </p:sp>
    </p:spTree>
    <p:extLst>
      <p:ext uri="{BB962C8B-B14F-4D97-AF65-F5344CB8AC3E}">
        <p14:creationId xmlns:p14="http://schemas.microsoft.com/office/powerpoint/2010/main" val="1221308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CBEBD-52A4-FF4F-BF19-ADEB791E4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A05F5-7011-EC42-8E67-B5C004993445}"/>
              </a:ext>
            </a:extLst>
          </p:cNvPr>
          <p:cNvSpPr txBox="1"/>
          <p:nvPr/>
        </p:nvSpPr>
        <p:spPr>
          <a:xfrm>
            <a:off x="2816586" y="2954214"/>
            <a:ext cx="7080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552014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B6663-5EDD-DD4F-99D3-03D5D061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65D84-BB5A-1B47-8801-DFD43F46F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Sources:</a:t>
            </a:r>
          </a:p>
          <a:p>
            <a:pPr lvl="1"/>
            <a:r>
              <a:rPr lang="en-US" dirty="0"/>
              <a:t>Kaggle</a:t>
            </a:r>
            <a:endParaRPr lang="en-US" dirty="0">
              <a:hlinkClick r:id="rId2"/>
            </a:endParaRPr>
          </a:p>
          <a:p>
            <a:pPr lvl="1"/>
            <a:r>
              <a:rPr lang="en-US" dirty="0">
                <a:hlinkClick r:id="rId2"/>
              </a:rPr>
              <a:t>https://www.sfchronicle.com/bayarea/article/SF-mayor-proposes-hiring-hundreds-of-new-police-12914231.php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827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F1F3-6274-EC4E-8551-805B5DE5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91EAB5-0BA4-784D-B362-36A9C1FDD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498" y="2093976"/>
            <a:ext cx="103251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87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F1F3-6274-EC4E-8551-805B5DE5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567691-13A3-2545-954A-164148483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2073452"/>
            <a:ext cx="10823575" cy="387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74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F1F3-6274-EC4E-8551-805B5DE5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EA4ED8-B808-C74D-8D70-8CFA63036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98" y="2093976"/>
            <a:ext cx="10401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406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9D7AB-FB7A-7C48-9DA7-1233BFE80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65BA0-714C-6749-9CC8-BFE01455E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143383" cy="4050792"/>
          </a:xfrm>
        </p:spPr>
        <p:txBody>
          <a:bodyPr>
            <a:normAutofit/>
          </a:bodyPr>
          <a:lstStyle/>
          <a:p>
            <a:r>
              <a:rPr lang="en-US" sz="3600" dirty="0"/>
              <a:t>Goals:</a:t>
            </a:r>
          </a:p>
          <a:p>
            <a:pPr lvl="1"/>
            <a:r>
              <a:rPr lang="en-US" sz="2800" dirty="0"/>
              <a:t>Predict Serious Crimes</a:t>
            </a:r>
          </a:p>
          <a:p>
            <a:pPr lvl="1"/>
            <a:r>
              <a:rPr lang="en-US" sz="2800" dirty="0"/>
              <a:t>Resource Management </a:t>
            </a:r>
          </a:p>
          <a:p>
            <a:r>
              <a:rPr lang="en-US" sz="3600" dirty="0"/>
              <a:t>Audience:</a:t>
            </a:r>
          </a:p>
          <a:p>
            <a:pPr lvl="1"/>
            <a:r>
              <a:rPr lang="en-US" sz="2800" dirty="0"/>
              <a:t>SFPD</a:t>
            </a:r>
          </a:p>
          <a:p>
            <a:pPr lvl="1"/>
            <a:r>
              <a:rPr lang="en-US" sz="2800" dirty="0"/>
              <a:t>Emergency Response Services</a:t>
            </a:r>
          </a:p>
          <a:p>
            <a:pPr lvl="1"/>
            <a:r>
              <a:rPr lang="en-US" sz="2800" dirty="0"/>
              <a:t>Government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4B613-59AE-9D47-8D92-97E77D2DD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775" y="2514365"/>
            <a:ext cx="5804226" cy="326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32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952CB-C2FE-5B4B-A189-2785C86FB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Classifier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7926FB-183D-0347-9624-30E17BAE3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862" y="2248631"/>
            <a:ext cx="7782052" cy="460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87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F309A-1965-F54A-8858-A5E336234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BC2E1-DE89-9546-9B1F-D14487A8D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648" y="2163209"/>
            <a:ext cx="79248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92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A02D-815A-BE47-A8E6-FE26CC74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Data at a glance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E723B-08CF-8142-8774-EC10FAE4C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r>
              <a:rPr lang="en-US" sz="3600" dirty="0"/>
              <a:t>SF Crime Data - Kaggle</a:t>
            </a:r>
          </a:p>
          <a:p>
            <a:r>
              <a:rPr lang="en-US" sz="3600" dirty="0"/>
              <a:t>2.215 Million Cases since 2003</a:t>
            </a:r>
          </a:p>
          <a:p>
            <a:pPr lvl="1"/>
            <a:r>
              <a:rPr lang="en-US" sz="3400" dirty="0"/>
              <a:t>~150K per year</a:t>
            </a:r>
          </a:p>
          <a:p>
            <a:pPr lvl="1"/>
            <a:r>
              <a:rPr lang="en-US" sz="3400" dirty="0"/>
              <a:t>~411 cases per day</a:t>
            </a:r>
          </a:p>
          <a:p>
            <a:pPr marL="274320" lvl="1" indent="0">
              <a:buNone/>
            </a:pPr>
            <a:endParaRPr lang="en-US" sz="3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187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AF19AD-79DB-694B-AFDB-6F73A962D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542" y="2333501"/>
            <a:ext cx="5946647" cy="40384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D0B19D-3130-7943-9818-4EAE74016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&amp;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797FF-E8F4-2341-A74D-C67C6DCC9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Crime Classes:</a:t>
            </a:r>
            <a:br>
              <a:rPr lang="en-US" dirty="0"/>
            </a:br>
            <a:r>
              <a:rPr lang="en-US" dirty="0"/>
              <a:t>Level 1 - Serious, Violent, High Priority</a:t>
            </a:r>
            <a:br>
              <a:rPr lang="en-US" dirty="0"/>
            </a:br>
            <a:r>
              <a:rPr lang="en-US" dirty="0"/>
              <a:t>Level 2 - Potential to Escalate</a:t>
            </a:r>
            <a:br>
              <a:rPr lang="en-US" dirty="0"/>
            </a:br>
            <a:r>
              <a:rPr lang="en-US" dirty="0"/>
              <a:t>Level 3 - Non-Violent, Low Priority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Time of Day:</a:t>
            </a:r>
            <a:br>
              <a:rPr lang="en-US" dirty="0"/>
            </a:br>
            <a:r>
              <a:rPr lang="en-US" dirty="0"/>
              <a:t>Morning - 6am to 12pm</a:t>
            </a:r>
            <a:br>
              <a:rPr lang="en-US" dirty="0"/>
            </a:br>
            <a:r>
              <a:rPr lang="en-US" dirty="0"/>
              <a:t>Afternoon - 12pm to 6pm</a:t>
            </a:r>
            <a:br>
              <a:rPr lang="en-US" dirty="0"/>
            </a:br>
            <a:r>
              <a:rPr lang="en-US" dirty="0"/>
              <a:t>Night - 6pm to 12am</a:t>
            </a:r>
            <a:br>
              <a:rPr lang="en-US" dirty="0"/>
            </a:br>
            <a:r>
              <a:rPr lang="en-US" dirty="0"/>
              <a:t>Late Night - 12 am to 6am</a:t>
            </a:r>
          </a:p>
          <a:p>
            <a:r>
              <a:rPr lang="en-US" b="1" dirty="0"/>
              <a:t>Day of Week: SMTWTFS</a:t>
            </a:r>
          </a:p>
          <a:p>
            <a:r>
              <a:rPr lang="en-US" b="1" dirty="0"/>
              <a:t>Police Districts: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826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C166-9C5B-3E4D-86D0-9ED9C1E5C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Classes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FBD10D-016E-D042-9B11-855E47461F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3521671"/>
              </p:ext>
            </p:extLst>
          </p:nvPr>
        </p:nvGraphicFramePr>
        <p:xfrm>
          <a:off x="1244554" y="1829956"/>
          <a:ext cx="9708988" cy="4543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7781">
                  <a:extLst>
                    <a:ext uri="{9D8B030D-6E8A-4147-A177-3AD203B41FA5}">
                      <a16:colId xmlns:a16="http://schemas.microsoft.com/office/drawing/2014/main" val="4239537775"/>
                    </a:ext>
                  </a:extLst>
                </a:gridCol>
                <a:gridCol w="1444312">
                  <a:extLst>
                    <a:ext uri="{9D8B030D-6E8A-4147-A177-3AD203B41FA5}">
                      <a16:colId xmlns:a16="http://schemas.microsoft.com/office/drawing/2014/main" val="2422638495"/>
                    </a:ext>
                  </a:extLst>
                </a:gridCol>
                <a:gridCol w="1326895">
                  <a:extLst>
                    <a:ext uri="{9D8B030D-6E8A-4147-A177-3AD203B41FA5}">
                      <a16:colId xmlns:a16="http://schemas.microsoft.com/office/drawing/2014/main" val="3155255854"/>
                    </a:ext>
                  </a:extLst>
                </a:gridCol>
              </a:tblGrid>
              <a:tr h="454314"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423079"/>
                  </a:ext>
                </a:extLst>
              </a:tr>
              <a:tr h="4543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WARRANT ARREST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56230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6801767"/>
                  </a:ext>
                </a:extLst>
              </a:tr>
              <a:tr h="4543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ROBBERY ON THE STREET, STRONGARM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15063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8599077"/>
                  </a:ext>
                </a:extLst>
              </a:tr>
              <a:tr h="4543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FORCIBLE RAPE, BODILY FORCE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2003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5682536"/>
                  </a:ext>
                </a:extLst>
              </a:tr>
              <a:tr h="4543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kern="12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DOMESTIC VIOLENCE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2400" b="1" i="0" u="none" strike="noStrike" kern="12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18488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2400" b="1" i="0" u="none" strike="noStrike" kern="12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8141289"/>
                  </a:ext>
                </a:extLst>
              </a:tr>
              <a:tr h="4543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PAROLE VIOLATION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10560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8497576"/>
                  </a:ext>
                </a:extLst>
              </a:tr>
              <a:tr h="4543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kern="12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SUSPICIOUS ACT TOWARDS FEMALE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kern="12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2000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kern="120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53701183"/>
                  </a:ext>
                </a:extLst>
              </a:tr>
              <a:tr h="4543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TRAFFIC VIOLATION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38105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78851388"/>
                  </a:ext>
                </a:extLst>
              </a:tr>
              <a:tr h="4543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kern="12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BURGLARY OF APARTMENT HOUSE, UNLAWFUL ENTRY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kern="12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11828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kern="1200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2894181"/>
                  </a:ext>
                </a:extLst>
              </a:tr>
              <a:tr h="454314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STOLEN AUTOMOBILE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64763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b="1" i="0" u="none" strike="noStrike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3811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3945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3832-499E-DF4E-B3CB-06D8767A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7A946-57C4-3045-92D5-83DB97CD7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71476"/>
            <a:ext cx="10058400" cy="4050792"/>
          </a:xfrm>
        </p:spPr>
        <p:txBody>
          <a:bodyPr/>
          <a:lstStyle/>
          <a:p>
            <a:r>
              <a:rPr lang="en-US" sz="2800" dirty="0"/>
              <a:t>Logistic Regression</a:t>
            </a:r>
          </a:p>
          <a:p>
            <a:r>
              <a:rPr lang="en-US" sz="2800" dirty="0"/>
              <a:t>Naïve Bayes</a:t>
            </a:r>
          </a:p>
          <a:p>
            <a:pPr lvl="1"/>
            <a:r>
              <a:rPr lang="en-US" sz="2600" dirty="0"/>
              <a:t>Gaussian</a:t>
            </a:r>
          </a:p>
          <a:p>
            <a:pPr lvl="1"/>
            <a:r>
              <a:rPr lang="en-US" sz="2600" dirty="0"/>
              <a:t>Bernoulli</a:t>
            </a:r>
          </a:p>
          <a:p>
            <a:pPr lvl="1"/>
            <a:r>
              <a:rPr lang="en-US" sz="2600" dirty="0"/>
              <a:t>Multinomial</a:t>
            </a:r>
          </a:p>
          <a:p>
            <a:r>
              <a:rPr lang="en-US" sz="2800" dirty="0"/>
              <a:t>Decision Tree</a:t>
            </a:r>
          </a:p>
          <a:p>
            <a:r>
              <a:rPr lang="en-US" sz="2800" dirty="0"/>
              <a:t>Random Forest</a:t>
            </a:r>
          </a:p>
          <a:p>
            <a:r>
              <a:rPr lang="en-US" sz="2800" dirty="0" err="1"/>
              <a:t>Adaboost</a:t>
            </a:r>
            <a:endParaRPr lang="en-US" sz="28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23C7A-85EB-3146-A063-8FAD598FD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062" y="1885023"/>
            <a:ext cx="2865464" cy="1934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12C17C-2AF2-5943-A63D-56ABBEE7B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062" y="4196872"/>
            <a:ext cx="2678939" cy="168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55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3832-499E-DF4E-B3CB-06D8767A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Imbalance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7A946-57C4-3045-92D5-83DB97CD7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Class 1: 15%</a:t>
            </a:r>
          </a:p>
          <a:p>
            <a:r>
              <a:rPr lang="en-US" sz="3600" dirty="0"/>
              <a:t>Class 2: 10%</a:t>
            </a:r>
          </a:p>
          <a:p>
            <a:r>
              <a:rPr lang="en-US" sz="3600" dirty="0"/>
              <a:t>Class 3: 75%</a:t>
            </a:r>
          </a:p>
          <a:p>
            <a:r>
              <a:rPr lang="en-US" sz="3600" dirty="0"/>
              <a:t>SMOTE, ADASYN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01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859D7-A97C-CA4E-A995-969F49E0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Classes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776E87-A1C5-B446-8EA4-E99B735FEB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267752"/>
              </p:ext>
            </p:extLst>
          </p:nvPr>
        </p:nvGraphicFramePr>
        <p:xfrm>
          <a:off x="1966005" y="2496061"/>
          <a:ext cx="8705524" cy="3108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6381">
                  <a:extLst>
                    <a:ext uri="{9D8B030D-6E8A-4147-A177-3AD203B41FA5}">
                      <a16:colId xmlns:a16="http://schemas.microsoft.com/office/drawing/2014/main" val="1457411210"/>
                    </a:ext>
                  </a:extLst>
                </a:gridCol>
                <a:gridCol w="2176381">
                  <a:extLst>
                    <a:ext uri="{9D8B030D-6E8A-4147-A177-3AD203B41FA5}">
                      <a16:colId xmlns:a16="http://schemas.microsoft.com/office/drawing/2014/main" val="39243822"/>
                    </a:ext>
                  </a:extLst>
                </a:gridCol>
                <a:gridCol w="2176381">
                  <a:extLst>
                    <a:ext uri="{9D8B030D-6E8A-4147-A177-3AD203B41FA5}">
                      <a16:colId xmlns:a16="http://schemas.microsoft.com/office/drawing/2014/main" val="179458553"/>
                    </a:ext>
                  </a:extLst>
                </a:gridCol>
                <a:gridCol w="2176381">
                  <a:extLst>
                    <a:ext uri="{9D8B030D-6E8A-4147-A177-3AD203B41FA5}">
                      <a16:colId xmlns:a16="http://schemas.microsoft.com/office/drawing/2014/main" val="2662932220"/>
                    </a:ext>
                  </a:extLst>
                </a:gridCol>
              </a:tblGrid>
              <a:tr h="761698">
                <a:tc>
                  <a:txBody>
                    <a:bodyPr/>
                    <a:lstStyle/>
                    <a:p>
                      <a:r>
                        <a:rPr lang="en-US" sz="2000" dirty="0"/>
                        <a:t>Crime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Recall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F-1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05956"/>
                  </a:ext>
                </a:extLst>
              </a:tr>
              <a:tr h="7616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.64-.74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.24-.25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990725"/>
                  </a:ext>
                </a:extLst>
              </a:tr>
              <a:tr h="7616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536433"/>
                  </a:ext>
                </a:extLst>
              </a:tr>
              <a:tr h="7616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.20 - 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.31 - 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4404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CB5E6E2-393B-3E44-883D-0C041596331D}"/>
              </a:ext>
            </a:extLst>
          </p:cNvPr>
          <p:cNvSpPr txBox="1"/>
          <p:nvPr/>
        </p:nvSpPr>
        <p:spPr>
          <a:xfrm>
            <a:off x="1966005" y="5775367"/>
            <a:ext cx="5747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Accuracy - .265-.322</a:t>
            </a:r>
          </a:p>
        </p:txBody>
      </p:sp>
    </p:spTree>
    <p:extLst>
      <p:ext uri="{BB962C8B-B14F-4D97-AF65-F5344CB8AC3E}">
        <p14:creationId xmlns:p14="http://schemas.microsoft.com/office/powerpoint/2010/main" val="53275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DD6B2-8586-8B45-91E4-D33BA4DD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Reframing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9E555-412E-C540-8DB6-D7EFE3C51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3081963"/>
          </a:xfrm>
        </p:spPr>
        <p:txBody>
          <a:bodyPr>
            <a:normAutofit/>
          </a:bodyPr>
          <a:lstStyle/>
          <a:p>
            <a:r>
              <a:rPr lang="en-US" sz="3600" dirty="0"/>
              <a:t>2 Classes vs. 3 Classes</a:t>
            </a:r>
          </a:p>
          <a:p>
            <a:r>
              <a:rPr lang="en-US" sz="3600" dirty="0"/>
              <a:t>1 + 2 vs. 3</a:t>
            </a:r>
          </a:p>
          <a:p>
            <a:r>
              <a:rPr lang="en-US" sz="3600" dirty="0"/>
              <a:t>New Class 1 = Class 1 + Class2</a:t>
            </a:r>
          </a:p>
        </p:txBody>
      </p:sp>
    </p:spTree>
    <p:extLst>
      <p:ext uri="{BB962C8B-B14F-4D97-AF65-F5344CB8AC3E}">
        <p14:creationId xmlns:p14="http://schemas.microsoft.com/office/powerpoint/2010/main" val="391987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3788</TotalTime>
  <Words>658</Words>
  <Application>Microsoft Macintosh PowerPoint</Application>
  <PresentationFormat>Widescreen</PresentationFormat>
  <Paragraphs>204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The SK-Learn Files</vt:lpstr>
      <vt:lpstr>Project Scope</vt:lpstr>
      <vt:lpstr>Crime Data at a glance</vt:lpstr>
      <vt:lpstr>Target &amp; Features</vt:lpstr>
      <vt:lpstr>Crime Classes</vt:lpstr>
      <vt:lpstr>Classifiers</vt:lpstr>
      <vt:lpstr>Class Imbalance</vt:lpstr>
      <vt:lpstr>3 Classes</vt:lpstr>
      <vt:lpstr>Reframing The problem</vt:lpstr>
      <vt:lpstr>Random Forest – 2 classes</vt:lpstr>
      <vt:lpstr>Adaboost – 2 classes</vt:lpstr>
      <vt:lpstr>Logistic Regression – 2 classes</vt:lpstr>
      <vt:lpstr>Conclusion</vt:lpstr>
      <vt:lpstr>Future Work</vt:lpstr>
      <vt:lpstr>Questions?</vt:lpstr>
      <vt:lpstr>Appendix</vt:lpstr>
      <vt:lpstr>Naïve Bayes</vt:lpstr>
      <vt:lpstr>Naïve Bayes</vt:lpstr>
      <vt:lpstr>Naïve Bayes</vt:lpstr>
      <vt:lpstr>Decision Tree Classifier</vt:lpstr>
      <vt:lpstr>Random Forest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Sniffing crime with data science</dc:title>
  <dc:creator/>
  <cp:lastModifiedBy/>
  <cp:revision>32</cp:revision>
  <dcterms:created xsi:type="dcterms:W3CDTF">2018-10-26T04:11:14Z</dcterms:created>
  <dcterms:modified xsi:type="dcterms:W3CDTF">2018-10-30T20:39:54Z</dcterms:modified>
</cp:coreProperties>
</file>